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CBDF1F-48B5-4B11-8AA9-AF5C47E6ACFA}" type="datetimeFigureOut">
              <a:rPr lang="en-US" smtClean="0"/>
              <a:t>10/7/2016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B0B43F-BA81-4669-B2EC-C647F2835C45}" type="slidenum">
              <a:rPr lang="en-US" smtClean="0"/>
              <a:t>‹#›</a:t>
            </a:fld>
            <a:endParaRPr lang="en-US"/>
          </a:p>
        </p:txBody>
      </p:sp>
    </p:spTree>
    <p:extLst>
      <p:ext uri="{BB962C8B-B14F-4D97-AF65-F5344CB8AC3E}">
        <p14:creationId xmlns:p14="http://schemas.microsoft.com/office/powerpoint/2010/main" val="2673710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8FB91E-944B-4020-B1DA-DF3F75187249}"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462223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8FB91E-944B-4020-B1DA-DF3F75187249}"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686144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8FB91E-944B-4020-B1DA-DF3F75187249}"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850664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8FB91E-944B-4020-B1DA-DF3F75187249}"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412883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8FB91E-944B-4020-B1DA-DF3F75187249}"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195264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8FB91E-944B-4020-B1DA-DF3F75187249}"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561001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8FB91E-944B-4020-B1DA-DF3F75187249}"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602824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F74B28B5-A24B-4A82-9C58-7DA38A587B92}" type="datetimeFigureOut">
              <a:rPr lang="en-US" smtClean="0"/>
              <a:pPr/>
              <a:t>10/7/2016</a:t>
            </a:fld>
            <a:endParaRPr lang="en-US" dirty="0"/>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dirty="0">
              <a:solidFill>
                <a:srgbClr val="94C600"/>
              </a:solidFill>
            </a:endParaRPr>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E7C1B2A5-4B01-4B91-A8A7-7972F430CBAC}" type="slidenum">
              <a:rPr lang="en-US" smtClean="0">
                <a:solidFill>
                  <a:srgbClr val="94C600"/>
                </a:solidFill>
              </a:rPr>
              <a:pPr/>
              <a:t>‹#›</a:t>
            </a:fld>
            <a:endParaRPr lang="en-US" dirty="0">
              <a:solidFill>
                <a:srgbClr val="94C600"/>
              </a:solidFill>
            </a:endParaRPr>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Tree>
    <p:extLst>
      <p:ext uri="{BB962C8B-B14F-4D97-AF65-F5344CB8AC3E}">
        <p14:creationId xmlns:p14="http://schemas.microsoft.com/office/powerpoint/2010/main" val="1479124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5" name="Footer Placeholder 4"/>
          <p:cNvSpPr>
            <a:spLocks noGrp="1"/>
          </p:cNvSpPr>
          <p:nvPr>
            <p:ph type="ftr" sz="quarter" idx="11"/>
          </p:nvPr>
        </p:nvSpPr>
        <p:spPr/>
        <p:txBody>
          <a:bodyPr/>
          <a:lstStyle/>
          <a:p>
            <a:endParaRPr lang="en-US" dirty="0">
              <a:solidFill>
                <a:srgbClr val="94C600"/>
              </a:solidFill>
            </a:endParaRPr>
          </a:p>
        </p:txBody>
      </p:sp>
      <p:sp>
        <p:nvSpPr>
          <p:cNvPr id="6" name="Slide Number Placeholder 5"/>
          <p:cNvSpPr>
            <a:spLocks noGrp="1"/>
          </p:cNvSpPr>
          <p:nvPr>
            <p:ph type="sldNum" sz="quarter" idx="12"/>
          </p:nvPr>
        </p:nvSpPr>
        <p:spPr/>
        <p:txBody>
          <a:bodyPr/>
          <a:lstStyle/>
          <a:p>
            <a:fld id="{E7C1B2A5-4B01-4B91-A8A7-7972F430CBAC}" type="slidenum">
              <a:rPr lang="en-US" smtClean="0"/>
              <a:pPr/>
              <a:t>‹#›</a:t>
            </a:fld>
            <a:endParaRPr lang="en-US" dirty="0"/>
          </a:p>
        </p:txBody>
      </p:sp>
    </p:spTree>
    <p:extLst>
      <p:ext uri="{BB962C8B-B14F-4D97-AF65-F5344CB8AC3E}">
        <p14:creationId xmlns:p14="http://schemas.microsoft.com/office/powerpoint/2010/main" val="875237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5" name="Footer Placeholder 4"/>
          <p:cNvSpPr>
            <a:spLocks noGrp="1"/>
          </p:cNvSpPr>
          <p:nvPr>
            <p:ph type="ftr" sz="quarter" idx="11"/>
          </p:nvPr>
        </p:nvSpPr>
        <p:spPr/>
        <p:txBody>
          <a:bodyPr/>
          <a:lstStyle/>
          <a:p>
            <a:endParaRPr lang="en-US" dirty="0">
              <a:solidFill>
                <a:srgbClr val="94C600"/>
              </a:solidFill>
            </a:endParaRPr>
          </a:p>
        </p:txBody>
      </p:sp>
      <p:sp>
        <p:nvSpPr>
          <p:cNvPr id="6" name="Slide Number Placeholder 5"/>
          <p:cNvSpPr>
            <a:spLocks noGrp="1"/>
          </p:cNvSpPr>
          <p:nvPr>
            <p:ph type="sldNum" sz="quarter" idx="12"/>
          </p:nvPr>
        </p:nvSpPr>
        <p:spPr/>
        <p:txBody>
          <a:bodyPr/>
          <a:lstStyle/>
          <a:p>
            <a:fld id="{E7C1B2A5-4B01-4B91-A8A7-7972F430CBAC}" type="slidenum">
              <a:rPr lang="en-US" smtClean="0"/>
              <a:pPr/>
              <a:t>‹#›</a:t>
            </a:fld>
            <a:endParaRPr lang="en-US" dirty="0"/>
          </a:p>
        </p:txBody>
      </p:sp>
    </p:spTree>
    <p:extLst>
      <p:ext uri="{BB962C8B-B14F-4D97-AF65-F5344CB8AC3E}">
        <p14:creationId xmlns:p14="http://schemas.microsoft.com/office/powerpoint/2010/main" val="2705174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5" name="Footer Placeholder 4"/>
          <p:cNvSpPr>
            <a:spLocks noGrp="1"/>
          </p:cNvSpPr>
          <p:nvPr>
            <p:ph type="ftr" sz="quarter" idx="11"/>
          </p:nvPr>
        </p:nvSpPr>
        <p:spPr/>
        <p:txBody>
          <a:bodyPr/>
          <a:lstStyle/>
          <a:p>
            <a:endParaRPr lang="en-US" dirty="0">
              <a:solidFill>
                <a:srgbClr val="94C600"/>
              </a:solidFill>
            </a:endParaRPr>
          </a:p>
        </p:txBody>
      </p:sp>
      <p:sp>
        <p:nvSpPr>
          <p:cNvPr id="6" name="Slide Number Placeholder 5"/>
          <p:cNvSpPr>
            <a:spLocks noGrp="1"/>
          </p:cNvSpPr>
          <p:nvPr>
            <p:ph type="sldNum" sz="quarter" idx="12"/>
          </p:nvPr>
        </p:nvSpPr>
        <p:spPr/>
        <p:txBody>
          <a:bodyPr/>
          <a:lstStyle/>
          <a:p>
            <a:fld id="{E7C1B2A5-4B01-4B91-A8A7-7972F430CBAC}" type="slidenum">
              <a:rPr lang="en-US" smtClean="0"/>
              <a:pPr/>
              <a:t>‹#›</a:t>
            </a:fld>
            <a:endParaRPr lang="en-US" dirty="0"/>
          </a:p>
        </p:txBody>
      </p:sp>
    </p:spTree>
    <p:extLst>
      <p:ext uri="{BB962C8B-B14F-4D97-AF65-F5344CB8AC3E}">
        <p14:creationId xmlns:p14="http://schemas.microsoft.com/office/powerpoint/2010/main" val="3877515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5" name="Footer Placeholder 4"/>
          <p:cNvSpPr>
            <a:spLocks noGrp="1"/>
          </p:cNvSpPr>
          <p:nvPr>
            <p:ph type="ftr" sz="quarter" idx="11"/>
          </p:nvPr>
        </p:nvSpPr>
        <p:spPr/>
        <p:txBody>
          <a:bodyPr/>
          <a:lstStyle/>
          <a:p>
            <a:endParaRPr lang="en-US" dirty="0">
              <a:solidFill>
                <a:srgbClr val="94C600"/>
              </a:solidFill>
            </a:endParaRPr>
          </a:p>
        </p:txBody>
      </p:sp>
      <p:sp>
        <p:nvSpPr>
          <p:cNvPr id="6" name="Slide Number Placeholder 5"/>
          <p:cNvSpPr>
            <a:spLocks noGrp="1"/>
          </p:cNvSpPr>
          <p:nvPr>
            <p:ph type="sldNum" sz="quarter" idx="12"/>
          </p:nvPr>
        </p:nvSpPr>
        <p:spPr/>
        <p:txBody>
          <a:bodyPr/>
          <a:lstStyle/>
          <a:p>
            <a:fld id="{E7C1B2A5-4B01-4B91-A8A7-7972F430CBAC}" type="slidenum">
              <a:rPr lang="en-US" smtClean="0"/>
              <a:pPr/>
              <a:t>‹#›</a:t>
            </a:fld>
            <a:endParaRPr lang="en-US" dirty="0"/>
          </a:p>
        </p:txBody>
      </p:sp>
    </p:spTree>
    <p:extLst>
      <p:ext uri="{BB962C8B-B14F-4D97-AF65-F5344CB8AC3E}">
        <p14:creationId xmlns:p14="http://schemas.microsoft.com/office/powerpoint/2010/main" val="3760055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6" name="Footer Placeholder 5"/>
          <p:cNvSpPr>
            <a:spLocks noGrp="1"/>
          </p:cNvSpPr>
          <p:nvPr>
            <p:ph type="ftr" sz="quarter" idx="11"/>
          </p:nvPr>
        </p:nvSpPr>
        <p:spPr/>
        <p:txBody>
          <a:bodyPr/>
          <a:lstStyle/>
          <a:p>
            <a:endParaRPr lang="en-US" dirty="0">
              <a:solidFill>
                <a:srgbClr val="94C600"/>
              </a:solidFill>
            </a:endParaRPr>
          </a:p>
        </p:txBody>
      </p:sp>
      <p:sp>
        <p:nvSpPr>
          <p:cNvPr id="7" name="Slide Number Placeholder 6"/>
          <p:cNvSpPr>
            <a:spLocks noGrp="1"/>
          </p:cNvSpPr>
          <p:nvPr>
            <p:ph type="sldNum" sz="quarter" idx="12"/>
          </p:nvPr>
        </p:nvSpPr>
        <p:spPr/>
        <p:txBody>
          <a:bodyPr/>
          <a:lstStyle/>
          <a:p>
            <a:fld id="{E7C1B2A5-4B01-4B91-A8A7-7972F430CBAC}" type="slidenum">
              <a:rPr lang="en-US" smtClean="0"/>
              <a:pPr/>
              <a:t>‹#›</a:t>
            </a:fld>
            <a:endParaRPr lang="en-US" dirty="0"/>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9817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8" name="Footer Placeholder 7"/>
          <p:cNvSpPr>
            <a:spLocks noGrp="1"/>
          </p:cNvSpPr>
          <p:nvPr>
            <p:ph type="ftr" sz="quarter" idx="11"/>
          </p:nvPr>
        </p:nvSpPr>
        <p:spPr/>
        <p:txBody>
          <a:bodyPr/>
          <a:lstStyle/>
          <a:p>
            <a:endParaRPr lang="en-US" dirty="0">
              <a:solidFill>
                <a:srgbClr val="94C600"/>
              </a:solidFill>
            </a:endParaRPr>
          </a:p>
        </p:txBody>
      </p:sp>
      <p:sp>
        <p:nvSpPr>
          <p:cNvPr id="9" name="Slide Number Placeholder 8"/>
          <p:cNvSpPr>
            <a:spLocks noGrp="1"/>
          </p:cNvSpPr>
          <p:nvPr>
            <p:ph type="sldNum" sz="quarter" idx="12"/>
          </p:nvPr>
        </p:nvSpPr>
        <p:spPr/>
        <p:txBody>
          <a:bodyPr/>
          <a:lstStyle/>
          <a:p>
            <a:fld id="{E7C1B2A5-4B01-4B91-A8A7-7972F430CBAC}" type="slidenum">
              <a:rPr lang="en-US" smtClean="0"/>
              <a:pPr/>
              <a:t>‹#›</a:t>
            </a:fld>
            <a:endParaRPr lang="en-US" dirty="0"/>
          </a:p>
        </p:txBody>
      </p:sp>
    </p:spTree>
    <p:extLst>
      <p:ext uri="{BB962C8B-B14F-4D97-AF65-F5344CB8AC3E}">
        <p14:creationId xmlns:p14="http://schemas.microsoft.com/office/powerpoint/2010/main" val="3007375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4" name="Footer Placeholder 3"/>
          <p:cNvSpPr>
            <a:spLocks noGrp="1"/>
          </p:cNvSpPr>
          <p:nvPr>
            <p:ph type="ftr" sz="quarter" idx="11"/>
          </p:nvPr>
        </p:nvSpPr>
        <p:spPr/>
        <p:txBody>
          <a:bodyPr/>
          <a:lstStyle/>
          <a:p>
            <a:endParaRPr lang="en-US" dirty="0">
              <a:solidFill>
                <a:srgbClr val="94C600"/>
              </a:solidFill>
            </a:endParaRPr>
          </a:p>
        </p:txBody>
      </p:sp>
      <p:sp>
        <p:nvSpPr>
          <p:cNvPr id="5" name="Slide Number Placeholder 4"/>
          <p:cNvSpPr>
            <a:spLocks noGrp="1"/>
          </p:cNvSpPr>
          <p:nvPr>
            <p:ph type="sldNum" sz="quarter" idx="12"/>
          </p:nvPr>
        </p:nvSpPr>
        <p:spPr/>
        <p:txBody>
          <a:bodyPr/>
          <a:lstStyle/>
          <a:p>
            <a:fld id="{E7C1B2A5-4B01-4B91-A8A7-7972F430CBAC}" type="slidenum">
              <a:rPr lang="en-US" smtClean="0"/>
              <a:pPr/>
              <a:t>‹#›</a:t>
            </a:fld>
            <a:endParaRPr lang="en-US" dirty="0"/>
          </a:p>
        </p:txBody>
      </p:sp>
    </p:spTree>
    <p:extLst>
      <p:ext uri="{BB962C8B-B14F-4D97-AF65-F5344CB8AC3E}">
        <p14:creationId xmlns:p14="http://schemas.microsoft.com/office/powerpoint/2010/main" val="2209475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3" name="Footer Placeholder 2"/>
          <p:cNvSpPr>
            <a:spLocks noGrp="1"/>
          </p:cNvSpPr>
          <p:nvPr>
            <p:ph type="ftr" sz="quarter" idx="11"/>
          </p:nvPr>
        </p:nvSpPr>
        <p:spPr/>
        <p:txBody>
          <a:bodyPr/>
          <a:lstStyle/>
          <a:p>
            <a:endParaRPr lang="en-US" dirty="0">
              <a:solidFill>
                <a:srgbClr val="94C600"/>
              </a:solidFill>
            </a:endParaRPr>
          </a:p>
        </p:txBody>
      </p:sp>
      <p:sp>
        <p:nvSpPr>
          <p:cNvPr id="4" name="Slide Number Placeholder 3"/>
          <p:cNvSpPr>
            <a:spLocks noGrp="1"/>
          </p:cNvSpPr>
          <p:nvPr>
            <p:ph type="sldNum" sz="quarter" idx="12"/>
          </p:nvPr>
        </p:nvSpPr>
        <p:spPr/>
        <p:txBody>
          <a:bodyPr/>
          <a:lstStyle/>
          <a:p>
            <a:fld id="{E7C1B2A5-4B01-4B91-A8A7-7972F430CBAC}" type="slidenum">
              <a:rPr lang="en-US" smtClean="0"/>
              <a:pPr/>
              <a:t>‹#›</a:t>
            </a:fld>
            <a:endParaRPr lang="en-US" dirty="0"/>
          </a:p>
        </p:txBody>
      </p:sp>
    </p:spTree>
    <p:extLst>
      <p:ext uri="{BB962C8B-B14F-4D97-AF65-F5344CB8AC3E}">
        <p14:creationId xmlns:p14="http://schemas.microsoft.com/office/powerpoint/2010/main" val="550698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 name="Date Placeholder 4"/>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7" name="Slide Number Placeholder 6"/>
          <p:cNvSpPr>
            <a:spLocks noGrp="1"/>
          </p:cNvSpPr>
          <p:nvPr>
            <p:ph type="sldNum" sz="quarter" idx="12"/>
          </p:nvPr>
        </p:nvSpPr>
        <p:spPr/>
        <p:txBody>
          <a:bodyPr/>
          <a:lstStyle/>
          <a:p>
            <a:fld id="{E7C1B2A5-4B01-4B91-A8A7-7972F430CBAC}" type="slidenum">
              <a:rPr lang="en-US" smtClean="0"/>
              <a:pPr/>
              <a:t>‹#›</a:t>
            </a:fld>
            <a:endParaRPr lang="en-US" dirty="0"/>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solidFill>
                <a:srgbClr val="94C600"/>
              </a:solidFill>
            </a:endParaRPr>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86616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4B28B5-A24B-4A82-9C58-7DA38A587B92}" type="datetimeFigureOut">
              <a:rPr lang="en-US" smtClean="0"/>
              <a:pPr/>
              <a:t>10/7/2016</a:t>
            </a:fld>
            <a:endParaRPr lang="en-US" dirty="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solidFill>
                <a:srgbClr val="94C600"/>
              </a:solidFill>
            </a:endParaRPr>
          </a:p>
        </p:txBody>
      </p:sp>
      <p:sp>
        <p:nvSpPr>
          <p:cNvPr id="7" name="Slide Number Placeholder 6"/>
          <p:cNvSpPr>
            <a:spLocks noGrp="1"/>
          </p:cNvSpPr>
          <p:nvPr>
            <p:ph type="sldNum" sz="quarter" idx="12"/>
          </p:nvPr>
        </p:nvSpPr>
        <p:spPr/>
        <p:txBody>
          <a:bodyPr/>
          <a:lstStyle/>
          <a:p>
            <a:fld id="{E7C1B2A5-4B01-4B91-A8A7-7972F430CBAC}" type="slidenum">
              <a:rPr lang="en-US" smtClean="0"/>
              <a:pPr/>
              <a:t>‹#›</a:t>
            </a:fld>
            <a:endParaRPr lang="en-US" dirty="0"/>
          </a:p>
        </p:txBody>
      </p:sp>
    </p:spTree>
    <p:extLst>
      <p:ext uri="{BB962C8B-B14F-4D97-AF65-F5344CB8AC3E}">
        <p14:creationId xmlns:p14="http://schemas.microsoft.com/office/powerpoint/2010/main" val="3836192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1800">
                <a:solidFill>
                  <a:prstClr val="black"/>
                </a:solidFill>
              </a:endParaRPr>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pPr defTabSz="914400"/>
            <a:fld id="{F74B28B5-A24B-4A82-9C58-7DA38A587B92}" type="datetimeFigureOut">
              <a:rPr lang="en-US" smtClean="0"/>
              <a:pPr defTabSz="914400"/>
              <a:t>10/7/2016</a:t>
            </a:fld>
            <a:endParaRPr lang="en-US" dirty="0"/>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pPr defTabSz="914400"/>
            <a:endParaRPr lang="en-US" dirty="0">
              <a:solidFill>
                <a:srgbClr val="94C600"/>
              </a:solidFill>
            </a:endParaRPr>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pPr defTabSz="914400"/>
            <a:fld id="{E7C1B2A5-4B01-4B91-A8A7-7972F430CBAC}" type="slidenum">
              <a:rPr lang="en-US" smtClean="0"/>
              <a:pPr defTabSz="914400"/>
              <a:t>‹#›</a:t>
            </a:fld>
            <a:endParaRPr lang="en-US" dirty="0"/>
          </a:p>
        </p:txBody>
      </p:sp>
    </p:spTree>
    <p:extLst>
      <p:ext uri="{BB962C8B-B14F-4D97-AF65-F5344CB8AC3E}">
        <p14:creationId xmlns:p14="http://schemas.microsoft.com/office/powerpoint/2010/main" val="197249516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67000" y="1143001"/>
            <a:ext cx="6637468" cy="1362075"/>
          </a:xfrm>
        </p:spPr>
        <p:txBody>
          <a:bodyPr/>
          <a:lstStyle/>
          <a:p>
            <a:pPr algn="ctr"/>
            <a:r>
              <a:rPr lang="en-US" b="1" dirty="0" smtClean="0"/>
              <a:t>Vocabulary #10</a:t>
            </a:r>
            <a:endParaRPr lang="en-US" b="1" dirty="0"/>
          </a:p>
        </p:txBody>
      </p:sp>
      <p:sp>
        <p:nvSpPr>
          <p:cNvPr id="5" name="Text Placeholder 4"/>
          <p:cNvSpPr>
            <a:spLocks noGrp="1"/>
          </p:cNvSpPr>
          <p:nvPr>
            <p:ph type="body" idx="1"/>
          </p:nvPr>
        </p:nvSpPr>
        <p:spPr>
          <a:xfrm>
            <a:off x="2590800" y="2514600"/>
            <a:ext cx="6781800" cy="3581400"/>
          </a:xfrm>
        </p:spPr>
        <p:txBody>
          <a:bodyPr>
            <a:normAutofit lnSpcReduction="10000"/>
          </a:bodyPr>
          <a:lstStyle/>
          <a:p>
            <a:pPr algn="ctr"/>
            <a:r>
              <a:rPr lang="en-US" dirty="0" smtClean="0"/>
              <a:t>Poetry</a:t>
            </a:r>
          </a:p>
          <a:p>
            <a:r>
              <a:rPr lang="en-US" dirty="0" smtClean="0"/>
              <a:t>Before we delve into our next literary text we will break with a week of poetry. The following slides provide basic vocabulary to aide us in analyzing poetry.</a:t>
            </a:r>
          </a:p>
          <a:p>
            <a:endParaRPr lang="en-US" dirty="0"/>
          </a:p>
          <a:p>
            <a:r>
              <a:rPr lang="en-US" dirty="0" smtClean="0"/>
              <a:t>Many students misconstrue that because there is only 1 essay question on poetry that it somehow does not count for as much, when in fact poetry counts for 1/3  of your essay responses; knowing how to analyze poetry can make the difference between a 3 or a 2.</a:t>
            </a:r>
            <a:endParaRPr lang="en-US" dirty="0"/>
          </a:p>
        </p:txBody>
      </p:sp>
    </p:spTree>
    <p:extLst>
      <p:ext uri="{BB962C8B-B14F-4D97-AF65-F5344CB8AC3E}">
        <p14:creationId xmlns:p14="http://schemas.microsoft.com/office/powerpoint/2010/main" val="28210811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533400"/>
            <a:ext cx="7024744" cy="1143000"/>
          </a:xfrm>
        </p:spPr>
        <p:txBody>
          <a:bodyPr/>
          <a:lstStyle/>
          <a:p>
            <a:r>
              <a:rPr lang="en-US" dirty="0" smtClean="0"/>
              <a:t>Caesura  </a:t>
            </a:r>
            <a:r>
              <a:rPr lang="en-US" sz="3200" dirty="0"/>
              <a:t>(cont’d)</a:t>
            </a:r>
            <a:endParaRPr lang="en-US" dirty="0"/>
          </a:p>
        </p:txBody>
      </p:sp>
      <p:sp>
        <p:nvSpPr>
          <p:cNvPr id="3" name="Content Placeholder 2"/>
          <p:cNvSpPr>
            <a:spLocks noGrp="1"/>
          </p:cNvSpPr>
          <p:nvPr>
            <p:ph idx="1"/>
          </p:nvPr>
        </p:nvSpPr>
        <p:spPr>
          <a:xfrm>
            <a:off x="2514600" y="1981200"/>
            <a:ext cx="7467600" cy="4572000"/>
          </a:xfrm>
        </p:spPr>
        <p:txBody>
          <a:bodyPr/>
          <a:lstStyle/>
          <a:p>
            <a:r>
              <a:rPr lang="en-US" dirty="0"/>
              <a:t>The caesura may coincide with conventional punctuation marks, as in the following Shakespearean line, in which a strong pause is demanded after each comma for rhetorical expression: </a:t>
            </a:r>
            <a:endParaRPr lang="en-US" dirty="0" smtClean="0"/>
          </a:p>
          <a:p>
            <a:pPr marL="68580" indent="0">
              <a:buNone/>
            </a:pPr>
            <a:r>
              <a:rPr lang="en-US" dirty="0"/>
              <a:t>	</a:t>
            </a:r>
            <a:r>
              <a:rPr lang="en-US" dirty="0" smtClean="0"/>
              <a:t>This </a:t>
            </a:r>
            <a:r>
              <a:rPr lang="en-US" dirty="0"/>
              <a:t>blessed </a:t>
            </a:r>
            <a:r>
              <a:rPr lang="en-US" dirty="0" smtClean="0"/>
              <a:t>plot, this </a:t>
            </a:r>
            <a:r>
              <a:rPr lang="en-US" dirty="0"/>
              <a:t>earth</a:t>
            </a:r>
            <a:r>
              <a:rPr lang="en-US" dirty="0" smtClean="0"/>
              <a:t>,</a:t>
            </a:r>
          </a:p>
          <a:p>
            <a:pPr marL="68580" indent="0">
              <a:buNone/>
            </a:pPr>
            <a:r>
              <a:rPr lang="en-US" dirty="0" smtClean="0"/>
              <a:t>	this realm, this England</a:t>
            </a:r>
            <a:endParaRPr lang="en-US" dirty="0"/>
          </a:p>
        </p:txBody>
      </p:sp>
    </p:spTree>
    <p:extLst>
      <p:ext uri="{BB962C8B-B14F-4D97-AF65-F5344CB8AC3E}">
        <p14:creationId xmlns:p14="http://schemas.microsoft.com/office/powerpoint/2010/main" val="1399223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533400"/>
            <a:ext cx="7024744" cy="1143000"/>
          </a:xfrm>
        </p:spPr>
        <p:txBody>
          <a:bodyPr/>
          <a:lstStyle/>
          <a:p>
            <a:r>
              <a:rPr lang="en-US" dirty="0" smtClean="0"/>
              <a:t>Tercet (terza rima)</a:t>
            </a:r>
            <a:endParaRPr lang="en-US" dirty="0"/>
          </a:p>
        </p:txBody>
      </p:sp>
      <p:sp>
        <p:nvSpPr>
          <p:cNvPr id="3" name="Content Placeholder 2"/>
          <p:cNvSpPr>
            <a:spLocks noGrp="1"/>
          </p:cNvSpPr>
          <p:nvPr>
            <p:ph idx="1"/>
          </p:nvPr>
        </p:nvSpPr>
        <p:spPr>
          <a:xfrm>
            <a:off x="2514600" y="1676400"/>
            <a:ext cx="7010400" cy="4572000"/>
          </a:xfrm>
        </p:spPr>
        <p:txBody>
          <a:bodyPr>
            <a:normAutofit/>
          </a:bodyPr>
          <a:lstStyle/>
          <a:p>
            <a:r>
              <a:rPr lang="en-US" dirty="0"/>
              <a:t>[</a:t>
            </a:r>
            <a:r>
              <a:rPr lang="en-US" dirty="0" err="1"/>
              <a:t>tur</a:t>
            </a:r>
            <a:r>
              <a:rPr lang="en-US" dirty="0"/>
              <a:t>-sit, </a:t>
            </a:r>
            <a:r>
              <a:rPr lang="en-US" dirty="0" err="1"/>
              <a:t>tur</a:t>
            </a:r>
            <a:r>
              <a:rPr lang="en-US" dirty="0"/>
              <a:t>-set]</a:t>
            </a:r>
            <a:endParaRPr lang="en-US" dirty="0" smtClean="0"/>
          </a:p>
          <a:p>
            <a:endParaRPr lang="en-US" dirty="0"/>
          </a:p>
          <a:p>
            <a:r>
              <a:rPr lang="en-US" dirty="0" smtClean="0"/>
              <a:t>A </a:t>
            </a:r>
            <a:r>
              <a:rPr lang="en-US" dirty="0" err="1"/>
              <a:t>tercet</a:t>
            </a:r>
            <a:r>
              <a:rPr lang="en-US" dirty="0"/>
              <a:t> is composed of three lines of poetry, forming a stanza or a complete </a:t>
            </a:r>
            <a:r>
              <a:rPr lang="en-US" dirty="0" smtClean="0"/>
              <a:t>poem.</a:t>
            </a:r>
          </a:p>
          <a:p>
            <a:endParaRPr lang="en-US" dirty="0"/>
          </a:p>
          <a:p>
            <a:r>
              <a:rPr lang="en-US" dirty="0"/>
              <a:t>The </a:t>
            </a:r>
            <a:r>
              <a:rPr lang="en-US" dirty="0" err="1"/>
              <a:t>tercet</a:t>
            </a:r>
            <a:r>
              <a:rPr lang="en-US" dirty="0"/>
              <a:t> was introduced into English poetry by Sir Thomas Wyatt in the 16th century. It was employed by </a:t>
            </a:r>
            <a:r>
              <a:rPr lang="en-US" dirty="0" smtClean="0"/>
              <a:t>Shelley and </a:t>
            </a:r>
            <a:r>
              <a:rPr lang="en-US" dirty="0"/>
              <a:t>is the form used in Byron's </a:t>
            </a:r>
            <a:r>
              <a:rPr lang="en-US" i="1" dirty="0"/>
              <a:t>The Prophecy of </a:t>
            </a:r>
            <a:r>
              <a:rPr lang="en-US" i="1" dirty="0" smtClean="0"/>
              <a:t>Dante.</a:t>
            </a:r>
            <a:endParaRPr lang="en-US" dirty="0"/>
          </a:p>
        </p:txBody>
      </p:sp>
    </p:spTree>
    <p:extLst>
      <p:ext uri="{BB962C8B-B14F-4D97-AF65-F5344CB8AC3E}">
        <p14:creationId xmlns:p14="http://schemas.microsoft.com/office/powerpoint/2010/main" val="1446968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457200"/>
            <a:ext cx="7024744" cy="1143000"/>
          </a:xfrm>
        </p:spPr>
        <p:txBody>
          <a:bodyPr/>
          <a:lstStyle/>
          <a:p>
            <a:r>
              <a:rPr lang="en-US" dirty="0" smtClean="0"/>
              <a:t>Anaphora</a:t>
            </a:r>
            <a:endParaRPr lang="en-US" dirty="0"/>
          </a:p>
        </p:txBody>
      </p:sp>
      <p:sp>
        <p:nvSpPr>
          <p:cNvPr id="3" name="Content Placeholder 2"/>
          <p:cNvSpPr>
            <a:spLocks noGrp="1"/>
          </p:cNvSpPr>
          <p:nvPr>
            <p:ph idx="1"/>
          </p:nvPr>
        </p:nvSpPr>
        <p:spPr>
          <a:xfrm>
            <a:off x="2514600" y="1828800"/>
            <a:ext cx="7010400" cy="3200400"/>
          </a:xfrm>
        </p:spPr>
        <p:txBody>
          <a:bodyPr>
            <a:normAutofit/>
          </a:bodyPr>
          <a:lstStyle/>
          <a:p>
            <a:r>
              <a:rPr lang="en-US" dirty="0"/>
              <a:t>[uh-</a:t>
            </a:r>
            <a:r>
              <a:rPr lang="en-US" dirty="0" err="1"/>
              <a:t>naf</a:t>
            </a:r>
            <a:r>
              <a:rPr lang="en-US" dirty="0"/>
              <a:t>-</a:t>
            </a:r>
            <a:r>
              <a:rPr lang="en-US" dirty="0" err="1"/>
              <a:t>er</a:t>
            </a:r>
            <a:r>
              <a:rPr lang="en-US" dirty="0"/>
              <a:t>-uh</a:t>
            </a:r>
            <a:r>
              <a:rPr lang="en-US" dirty="0" smtClean="0"/>
              <a:t>]</a:t>
            </a:r>
          </a:p>
          <a:p>
            <a:endParaRPr lang="en-US" dirty="0"/>
          </a:p>
          <a:p>
            <a:r>
              <a:rPr lang="en-US" dirty="0" smtClean="0"/>
              <a:t>The repetition of the same word or phrase at the beginning of several clauses, verses or paragraphs</a:t>
            </a:r>
            <a:r>
              <a:rPr lang="en-US" dirty="0"/>
              <a:t>.</a:t>
            </a:r>
            <a:endParaRPr lang="en-US" dirty="0" smtClean="0"/>
          </a:p>
        </p:txBody>
      </p:sp>
    </p:spTree>
    <p:extLst>
      <p:ext uri="{BB962C8B-B14F-4D97-AF65-F5344CB8AC3E}">
        <p14:creationId xmlns:p14="http://schemas.microsoft.com/office/powerpoint/2010/main" val="16055833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152400"/>
            <a:ext cx="7024744" cy="1143000"/>
          </a:xfrm>
        </p:spPr>
        <p:txBody>
          <a:bodyPr/>
          <a:lstStyle/>
          <a:p>
            <a:r>
              <a:rPr lang="en-US" dirty="0" smtClean="0"/>
              <a:t>Anaphora </a:t>
            </a:r>
            <a:r>
              <a:rPr lang="en-US" sz="2800" dirty="0"/>
              <a:t>(cont’d)</a:t>
            </a:r>
            <a:endParaRPr lang="en-US" sz="2800" dirty="0"/>
          </a:p>
        </p:txBody>
      </p:sp>
      <p:sp>
        <p:nvSpPr>
          <p:cNvPr id="3" name="Content Placeholder 2"/>
          <p:cNvSpPr>
            <a:spLocks noGrp="1"/>
          </p:cNvSpPr>
          <p:nvPr>
            <p:ph idx="1"/>
          </p:nvPr>
        </p:nvSpPr>
        <p:spPr>
          <a:xfrm>
            <a:off x="2133600" y="1219200"/>
            <a:ext cx="8077200" cy="5257800"/>
          </a:xfrm>
        </p:spPr>
        <p:txBody>
          <a:bodyPr/>
          <a:lstStyle/>
          <a:p>
            <a:pPr marL="68580" indent="0">
              <a:buNone/>
            </a:pPr>
            <a:r>
              <a:rPr lang="en-US" dirty="0" smtClean="0"/>
              <a:t>Example: </a:t>
            </a:r>
          </a:p>
          <a:p>
            <a:pPr marL="68580" indent="0">
              <a:buNone/>
            </a:pPr>
            <a:endParaRPr lang="en-US" dirty="0" smtClean="0"/>
          </a:p>
          <a:p>
            <a:pPr marL="68580" indent="0">
              <a:buNone/>
            </a:pPr>
            <a:r>
              <a:rPr lang="en-US" dirty="0" smtClean="0"/>
              <a:t>	“It </a:t>
            </a:r>
            <a:r>
              <a:rPr lang="en-US" dirty="0"/>
              <a:t>was the best of times, it was the worst of times, it was the age of wisdom, it was the age of foolishness, it was the epoch of belief, it was the epoch of incredulity, it was the season of Light, it was the season of Darkness, it was the spring of hope, it was the winter of despair, we had everything before us, we had nothing before us, we were all going direct to Heaven, we were all going direct the other way</a:t>
            </a:r>
            <a:r>
              <a:rPr lang="en-US" dirty="0" smtClean="0"/>
              <a:t>...” </a:t>
            </a:r>
          </a:p>
          <a:p>
            <a:pPr marL="68580" indent="0">
              <a:buNone/>
            </a:pPr>
            <a:r>
              <a:rPr lang="en-US" dirty="0"/>
              <a:t>	</a:t>
            </a:r>
            <a:r>
              <a:rPr lang="en-US" dirty="0" smtClean="0"/>
              <a:t>	— </a:t>
            </a:r>
            <a:r>
              <a:rPr lang="en-US" dirty="0"/>
              <a:t>Charles Dickens, </a:t>
            </a:r>
            <a:r>
              <a:rPr lang="en-US" i="1" dirty="0"/>
              <a:t>A Tale of Two Cities</a:t>
            </a:r>
            <a:endParaRPr lang="en-US" dirty="0"/>
          </a:p>
          <a:p>
            <a:pPr marL="68580" indent="0">
              <a:buNone/>
            </a:pPr>
            <a:endParaRPr lang="en-US" dirty="0"/>
          </a:p>
        </p:txBody>
      </p:sp>
    </p:spTree>
    <p:extLst>
      <p:ext uri="{BB962C8B-B14F-4D97-AF65-F5344CB8AC3E}">
        <p14:creationId xmlns:p14="http://schemas.microsoft.com/office/powerpoint/2010/main" val="26255117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Agency</a:t>
            </a:r>
            <a:endParaRPr lang="en-US" dirty="0"/>
          </a:p>
        </p:txBody>
      </p:sp>
      <p:sp>
        <p:nvSpPr>
          <p:cNvPr id="3" name="Content Placeholder 2"/>
          <p:cNvSpPr>
            <a:spLocks noGrp="1"/>
          </p:cNvSpPr>
          <p:nvPr>
            <p:ph idx="1"/>
          </p:nvPr>
        </p:nvSpPr>
        <p:spPr/>
        <p:txBody>
          <a:bodyPr/>
          <a:lstStyle/>
          <a:p>
            <a:r>
              <a:rPr lang="en-US" dirty="0"/>
              <a:t>[</a:t>
            </a:r>
            <a:r>
              <a:rPr lang="en-US" dirty="0" err="1"/>
              <a:t>ey</a:t>
            </a:r>
            <a:r>
              <a:rPr lang="en-US" dirty="0"/>
              <a:t>-</a:t>
            </a:r>
            <a:r>
              <a:rPr lang="en-US" dirty="0" err="1"/>
              <a:t>juhn</a:t>
            </a:r>
            <a:r>
              <a:rPr lang="en-US" dirty="0"/>
              <a:t>-see]</a:t>
            </a:r>
          </a:p>
          <a:p>
            <a:pPr marL="68580" indent="0">
              <a:buNone/>
            </a:pPr>
            <a:endParaRPr lang="en-US" dirty="0" smtClean="0"/>
          </a:p>
          <a:p>
            <a:r>
              <a:rPr lang="en-US" dirty="0" smtClean="0"/>
              <a:t>The speaker of a poem</a:t>
            </a:r>
          </a:p>
          <a:p>
            <a:endParaRPr lang="en-US" dirty="0"/>
          </a:p>
          <a:p>
            <a:r>
              <a:rPr lang="en-US" dirty="0"/>
              <a:t>Sentence: The </a:t>
            </a:r>
            <a:r>
              <a:rPr lang="en-US" dirty="0" smtClean="0"/>
              <a:t>ballad’s agency was just as ambiguous as the poet’s overall message. </a:t>
            </a:r>
            <a:endParaRPr lang="en-US" dirty="0"/>
          </a:p>
        </p:txBody>
      </p:sp>
    </p:spTree>
    <p:extLst>
      <p:ext uri="{BB962C8B-B14F-4D97-AF65-F5344CB8AC3E}">
        <p14:creationId xmlns:p14="http://schemas.microsoft.com/office/powerpoint/2010/main" val="431157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152400"/>
            <a:ext cx="7024744" cy="1143000"/>
          </a:xfrm>
        </p:spPr>
        <p:txBody>
          <a:bodyPr/>
          <a:lstStyle/>
          <a:p>
            <a:r>
              <a:rPr lang="en-US" dirty="0" smtClean="0"/>
              <a:t>Scansion</a:t>
            </a:r>
            <a:endParaRPr lang="en-US" dirty="0"/>
          </a:p>
        </p:txBody>
      </p:sp>
      <p:sp>
        <p:nvSpPr>
          <p:cNvPr id="3" name="Content Placeholder 2"/>
          <p:cNvSpPr>
            <a:spLocks noGrp="1"/>
          </p:cNvSpPr>
          <p:nvPr>
            <p:ph idx="1"/>
          </p:nvPr>
        </p:nvSpPr>
        <p:spPr>
          <a:xfrm>
            <a:off x="2438400" y="1219200"/>
            <a:ext cx="7620000" cy="5334000"/>
          </a:xfrm>
        </p:spPr>
        <p:txBody>
          <a:bodyPr>
            <a:normAutofit/>
          </a:bodyPr>
          <a:lstStyle/>
          <a:p>
            <a:r>
              <a:rPr lang="en-US" dirty="0"/>
              <a:t>[</a:t>
            </a:r>
            <a:r>
              <a:rPr lang="en-US" dirty="0" err="1"/>
              <a:t>skan-shuhn</a:t>
            </a:r>
            <a:r>
              <a:rPr lang="en-US" dirty="0"/>
              <a:t>]</a:t>
            </a:r>
            <a:endParaRPr lang="en-US" dirty="0" smtClean="0"/>
          </a:p>
          <a:p>
            <a:endParaRPr lang="en-US" dirty="0"/>
          </a:p>
          <a:p>
            <a:r>
              <a:rPr lang="en-US" dirty="0" smtClean="0"/>
              <a:t>The process of demarking the metrical feet of a poem and marking the accented and non-accented symbols to indicate the meter of a poem. </a:t>
            </a:r>
          </a:p>
          <a:p>
            <a:endParaRPr lang="en-US" dirty="0"/>
          </a:p>
          <a:p>
            <a:r>
              <a:rPr lang="en-US" dirty="0"/>
              <a:t>The purpose of scansion is to enhance the reader's sensitivity to the ways in which rhythmic elements in a poem convey meaning. Deviations in a poem's metrical pattern are often significant to its meaning. </a:t>
            </a:r>
          </a:p>
        </p:txBody>
      </p:sp>
    </p:spTree>
    <p:extLst>
      <p:ext uri="{BB962C8B-B14F-4D97-AF65-F5344CB8AC3E}">
        <p14:creationId xmlns:p14="http://schemas.microsoft.com/office/powerpoint/2010/main" val="3797486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28600"/>
            <a:ext cx="7024744" cy="1143000"/>
          </a:xfrm>
        </p:spPr>
        <p:txBody>
          <a:bodyPr/>
          <a:lstStyle/>
          <a:p>
            <a:r>
              <a:rPr lang="en-US" dirty="0" smtClean="0"/>
              <a:t>Enjambment</a:t>
            </a:r>
            <a:endParaRPr lang="en-US" dirty="0"/>
          </a:p>
        </p:txBody>
      </p:sp>
      <p:sp>
        <p:nvSpPr>
          <p:cNvPr id="3" name="Content Placeholder 2"/>
          <p:cNvSpPr>
            <a:spLocks noGrp="1"/>
          </p:cNvSpPr>
          <p:nvPr>
            <p:ph idx="1"/>
          </p:nvPr>
        </p:nvSpPr>
        <p:spPr>
          <a:xfrm>
            <a:off x="1905000" y="914400"/>
            <a:ext cx="8153400" cy="5943600"/>
          </a:xfrm>
        </p:spPr>
        <p:txBody>
          <a:bodyPr>
            <a:normAutofit/>
          </a:bodyPr>
          <a:lstStyle/>
          <a:p>
            <a:r>
              <a:rPr lang="en-US" dirty="0"/>
              <a:t>[en-jam-</a:t>
            </a:r>
            <a:r>
              <a:rPr lang="en-US" dirty="0" err="1"/>
              <a:t>muhnt</a:t>
            </a:r>
            <a:r>
              <a:rPr lang="en-US" dirty="0"/>
              <a:t>, -jamb-</a:t>
            </a:r>
            <a:r>
              <a:rPr lang="en-US" dirty="0" smtClean="0"/>
              <a:t>]</a:t>
            </a:r>
          </a:p>
          <a:p>
            <a:pPr marL="68580" indent="0">
              <a:buNone/>
            </a:pPr>
            <a:endParaRPr lang="en-US" dirty="0"/>
          </a:p>
          <a:p>
            <a:r>
              <a:rPr lang="en-US" dirty="0"/>
              <a:t>T</a:t>
            </a:r>
            <a:r>
              <a:rPr lang="en-US" dirty="0" smtClean="0"/>
              <a:t>he </a:t>
            </a:r>
            <a:r>
              <a:rPr lang="en-US" dirty="0"/>
              <a:t>running on of the thought from one line, couplet, or stanza to the next without a syntactical break. </a:t>
            </a:r>
          </a:p>
          <a:p>
            <a:pPr marL="68580" indent="0">
              <a:buNone/>
            </a:pPr>
            <a:endParaRPr lang="en-US" dirty="0"/>
          </a:p>
          <a:p>
            <a:r>
              <a:rPr lang="en-US" dirty="0" smtClean="0"/>
              <a:t>Example: T.S</a:t>
            </a:r>
            <a:r>
              <a:rPr lang="en-US" dirty="0"/>
              <a:t>. Eliot used enjambment in the opening lines of his poem </a:t>
            </a:r>
            <a:r>
              <a:rPr lang="en-US" i="1" dirty="0"/>
              <a:t>The Waste Land</a:t>
            </a:r>
            <a:r>
              <a:rPr lang="en-US" dirty="0" smtClean="0"/>
              <a:t>:</a:t>
            </a:r>
          </a:p>
          <a:p>
            <a:endParaRPr lang="en-US" dirty="0"/>
          </a:p>
          <a:p>
            <a:pPr marL="68580" indent="0">
              <a:buNone/>
            </a:pPr>
            <a:r>
              <a:rPr lang="en-US" dirty="0" smtClean="0"/>
              <a:t>April </a:t>
            </a:r>
            <a:r>
              <a:rPr lang="en-US" dirty="0"/>
              <a:t>is the cruelest month, </a:t>
            </a:r>
            <a:r>
              <a:rPr lang="en-US" dirty="0" err="1"/>
              <a:t>breedingLilacs</a:t>
            </a:r>
            <a:r>
              <a:rPr lang="en-US" dirty="0"/>
              <a:t> out of the dead land, </a:t>
            </a:r>
            <a:r>
              <a:rPr lang="en-US" dirty="0" err="1"/>
              <a:t>mixingMemory</a:t>
            </a:r>
            <a:r>
              <a:rPr lang="en-US" dirty="0"/>
              <a:t> and desire, </a:t>
            </a:r>
            <a:r>
              <a:rPr lang="en-US" dirty="0" err="1"/>
              <a:t>stirringDull</a:t>
            </a:r>
            <a:r>
              <a:rPr lang="en-US" dirty="0"/>
              <a:t> roots with spring </a:t>
            </a:r>
            <a:r>
              <a:rPr lang="en-US" dirty="0" err="1"/>
              <a:t>rain.Winter</a:t>
            </a:r>
            <a:r>
              <a:rPr lang="en-US" dirty="0"/>
              <a:t> kept us warm, </a:t>
            </a:r>
            <a:r>
              <a:rPr lang="en-US" dirty="0" err="1"/>
              <a:t>coveringEarth</a:t>
            </a:r>
            <a:r>
              <a:rPr lang="en-US" dirty="0"/>
              <a:t> in forgetful snow, feeding A little life with dried </a:t>
            </a:r>
            <a:r>
              <a:rPr lang="en-US" dirty="0" smtClean="0"/>
              <a:t>tubers. </a:t>
            </a:r>
            <a:endParaRPr lang="en-US" dirty="0"/>
          </a:p>
        </p:txBody>
      </p:sp>
    </p:spTree>
    <p:extLst>
      <p:ext uri="{BB962C8B-B14F-4D97-AF65-F5344CB8AC3E}">
        <p14:creationId xmlns:p14="http://schemas.microsoft.com/office/powerpoint/2010/main" val="3083578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533400"/>
            <a:ext cx="7024744" cy="1143000"/>
          </a:xfrm>
        </p:spPr>
        <p:txBody>
          <a:bodyPr/>
          <a:lstStyle/>
          <a:p>
            <a:r>
              <a:rPr lang="en-US" dirty="0" smtClean="0"/>
              <a:t>Pentameter</a:t>
            </a:r>
            <a:endParaRPr lang="en-US" dirty="0"/>
          </a:p>
        </p:txBody>
      </p:sp>
      <p:sp>
        <p:nvSpPr>
          <p:cNvPr id="3" name="Content Placeholder 2"/>
          <p:cNvSpPr>
            <a:spLocks noGrp="1"/>
          </p:cNvSpPr>
          <p:nvPr>
            <p:ph idx="1"/>
          </p:nvPr>
        </p:nvSpPr>
        <p:spPr>
          <a:xfrm>
            <a:off x="2514601" y="1752601"/>
            <a:ext cx="6777317" cy="3508977"/>
          </a:xfrm>
        </p:spPr>
        <p:txBody>
          <a:bodyPr/>
          <a:lstStyle/>
          <a:p>
            <a:r>
              <a:rPr lang="en-US" dirty="0"/>
              <a:t>[pen-tam-</a:t>
            </a:r>
            <a:r>
              <a:rPr lang="en-US" dirty="0" err="1"/>
              <a:t>i</a:t>
            </a:r>
            <a:r>
              <a:rPr lang="en-US" dirty="0"/>
              <a:t>-</a:t>
            </a:r>
            <a:r>
              <a:rPr lang="en-US" dirty="0" err="1"/>
              <a:t>ter</a:t>
            </a:r>
            <a:r>
              <a:rPr lang="en-US" dirty="0" smtClean="0"/>
              <a:t>]</a:t>
            </a:r>
          </a:p>
          <a:p>
            <a:endParaRPr lang="en-US" dirty="0" smtClean="0"/>
          </a:p>
          <a:p>
            <a:r>
              <a:rPr lang="en-US" dirty="0" smtClean="0"/>
              <a:t>Five metrical feet</a:t>
            </a:r>
          </a:p>
          <a:p>
            <a:r>
              <a:rPr lang="en-US" dirty="0" smtClean="0"/>
              <a:t>Iambic pentameter</a:t>
            </a:r>
          </a:p>
          <a:p>
            <a:endParaRPr lang="en-US" dirty="0" smtClean="0"/>
          </a:p>
          <a:p>
            <a:r>
              <a:rPr lang="en-US" dirty="0"/>
              <a:t>Sentence: Many </a:t>
            </a:r>
            <a:r>
              <a:rPr lang="en-US" dirty="0" smtClean="0"/>
              <a:t>old Sonnets use iambic pentameter.</a:t>
            </a:r>
            <a:endParaRPr lang="en-US" dirty="0"/>
          </a:p>
        </p:txBody>
      </p:sp>
    </p:spTree>
    <p:extLst>
      <p:ext uri="{BB962C8B-B14F-4D97-AF65-F5344CB8AC3E}">
        <p14:creationId xmlns:p14="http://schemas.microsoft.com/office/powerpoint/2010/main" val="256574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609600"/>
            <a:ext cx="7024744" cy="1143000"/>
          </a:xfrm>
        </p:spPr>
        <p:txBody>
          <a:bodyPr/>
          <a:lstStyle/>
          <a:p>
            <a:r>
              <a:rPr lang="en-US" dirty="0" smtClean="0"/>
              <a:t>Alliteration</a:t>
            </a:r>
            <a:endParaRPr lang="en-US" dirty="0"/>
          </a:p>
        </p:txBody>
      </p:sp>
      <p:sp>
        <p:nvSpPr>
          <p:cNvPr id="3" name="Content Placeholder 2"/>
          <p:cNvSpPr>
            <a:spLocks noGrp="1"/>
          </p:cNvSpPr>
          <p:nvPr>
            <p:ph idx="1"/>
          </p:nvPr>
        </p:nvSpPr>
        <p:spPr>
          <a:xfrm>
            <a:off x="2133600" y="1676400"/>
            <a:ext cx="7620000" cy="4800600"/>
          </a:xfrm>
        </p:spPr>
        <p:txBody>
          <a:bodyPr/>
          <a:lstStyle/>
          <a:p>
            <a:r>
              <a:rPr lang="en-US" dirty="0"/>
              <a:t>[uh-lit-uh-</a:t>
            </a:r>
            <a:r>
              <a:rPr lang="en-US" dirty="0" err="1"/>
              <a:t>rey</a:t>
            </a:r>
            <a:r>
              <a:rPr lang="en-US" dirty="0"/>
              <a:t>-</a:t>
            </a:r>
            <a:r>
              <a:rPr lang="en-US" dirty="0" err="1"/>
              <a:t>shuhn</a:t>
            </a:r>
            <a:r>
              <a:rPr lang="en-US" dirty="0"/>
              <a:t>] </a:t>
            </a:r>
            <a:endParaRPr lang="en-US" dirty="0" smtClean="0"/>
          </a:p>
          <a:p>
            <a:endParaRPr lang="en-US" dirty="0"/>
          </a:p>
          <a:p>
            <a:r>
              <a:rPr lang="en-US" dirty="0"/>
              <a:t>the commencement of two or more stressed syllables of a word group either with the same consonant sound or sound </a:t>
            </a:r>
            <a:r>
              <a:rPr lang="en-US" dirty="0" smtClean="0"/>
              <a:t>group</a:t>
            </a:r>
          </a:p>
          <a:p>
            <a:endParaRPr lang="en-US" dirty="0"/>
          </a:p>
          <a:p>
            <a:r>
              <a:rPr lang="en-US" dirty="0" smtClean="0"/>
              <a:t>Examples: </a:t>
            </a:r>
          </a:p>
          <a:p>
            <a:pPr lvl="1"/>
            <a:r>
              <a:rPr lang="en-US" dirty="0" smtClean="0"/>
              <a:t>from stem to stern, </a:t>
            </a:r>
            <a:r>
              <a:rPr lang="en-US" dirty="0"/>
              <a:t>long-lived, short </a:t>
            </a:r>
            <a:r>
              <a:rPr lang="en-US" dirty="0" smtClean="0"/>
              <a:t>shrift </a:t>
            </a:r>
            <a:r>
              <a:rPr lang="en-US" dirty="0"/>
              <a:t>and the </a:t>
            </a:r>
            <a:r>
              <a:rPr lang="en-US" dirty="0" smtClean="0"/>
              <a:t>fickle </a:t>
            </a:r>
            <a:r>
              <a:rPr lang="en-US" dirty="0"/>
              <a:t>finger of </a:t>
            </a:r>
            <a:r>
              <a:rPr lang="en-US" dirty="0" smtClean="0"/>
              <a:t>fate</a:t>
            </a:r>
          </a:p>
          <a:p>
            <a:pPr lvl="1"/>
            <a:r>
              <a:rPr lang="en-US" dirty="0" smtClean="0"/>
              <a:t>Around the rock, the ragged rascal ran.</a:t>
            </a:r>
          </a:p>
          <a:p>
            <a:pPr lvl="1"/>
            <a:r>
              <a:rPr lang="en-US" dirty="0" smtClean="0"/>
              <a:t>Peter </a:t>
            </a:r>
            <a:r>
              <a:rPr lang="en-US" dirty="0"/>
              <a:t>Piper picked a peck of pickled </a:t>
            </a:r>
            <a:r>
              <a:rPr lang="en-US" dirty="0" smtClean="0"/>
              <a:t>peppers. </a:t>
            </a:r>
            <a:endParaRPr lang="en-US" dirty="0"/>
          </a:p>
        </p:txBody>
      </p:sp>
    </p:spTree>
    <p:extLst>
      <p:ext uri="{BB962C8B-B14F-4D97-AF65-F5344CB8AC3E}">
        <p14:creationId xmlns:p14="http://schemas.microsoft.com/office/powerpoint/2010/main" val="1332840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0"/>
            <a:ext cx="7024744" cy="1143000"/>
          </a:xfrm>
        </p:spPr>
        <p:txBody>
          <a:bodyPr/>
          <a:lstStyle/>
          <a:p>
            <a:r>
              <a:rPr lang="en-US" dirty="0" smtClean="0"/>
              <a:t>Assonance</a:t>
            </a:r>
            <a:endParaRPr lang="en-US" dirty="0"/>
          </a:p>
        </p:txBody>
      </p:sp>
      <p:sp>
        <p:nvSpPr>
          <p:cNvPr id="3" name="Content Placeholder 2"/>
          <p:cNvSpPr>
            <a:spLocks noGrp="1"/>
          </p:cNvSpPr>
          <p:nvPr>
            <p:ph idx="1"/>
          </p:nvPr>
        </p:nvSpPr>
        <p:spPr>
          <a:xfrm>
            <a:off x="1981200" y="914400"/>
            <a:ext cx="8305800" cy="5562600"/>
          </a:xfrm>
        </p:spPr>
        <p:txBody>
          <a:bodyPr>
            <a:normAutofit/>
          </a:bodyPr>
          <a:lstStyle/>
          <a:p>
            <a:r>
              <a:rPr lang="en-US" dirty="0"/>
              <a:t>[as-uh-</a:t>
            </a:r>
            <a:r>
              <a:rPr lang="en-US" dirty="0" err="1"/>
              <a:t>nuhns</a:t>
            </a:r>
            <a:r>
              <a:rPr lang="en-US" dirty="0"/>
              <a:t>] </a:t>
            </a:r>
            <a:endParaRPr lang="en-US" dirty="0" smtClean="0"/>
          </a:p>
          <a:p>
            <a:endParaRPr lang="en-US" dirty="0"/>
          </a:p>
          <a:p>
            <a:r>
              <a:rPr lang="en-US" dirty="0"/>
              <a:t>Also called vowel rhyme. </a:t>
            </a:r>
            <a:r>
              <a:rPr lang="en-US" dirty="0" smtClean="0"/>
              <a:t>rhyme </a:t>
            </a:r>
            <a:r>
              <a:rPr lang="en-US" dirty="0"/>
              <a:t>in which the same vowel sounds are used with different consonants in the stressed syllables of the rhyming </a:t>
            </a:r>
            <a:r>
              <a:rPr lang="en-US" dirty="0" smtClean="0"/>
              <a:t>words</a:t>
            </a:r>
          </a:p>
          <a:p>
            <a:endParaRPr lang="en-US" dirty="0"/>
          </a:p>
          <a:p>
            <a:r>
              <a:rPr lang="en-US" dirty="0" smtClean="0"/>
              <a:t>Examples: penitent and reticence</a:t>
            </a:r>
            <a:endParaRPr lang="en-US" dirty="0"/>
          </a:p>
          <a:p>
            <a:r>
              <a:rPr lang="en-US" dirty="0"/>
              <a:t>“Hear the mellow wedding bells” </a:t>
            </a:r>
            <a:r>
              <a:rPr lang="en-US" dirty="0" smtClean="0"/>
              <a:t>–E.A. Poe</a:t>
            </a:r>
          </a:p>
          <a:p>
            <a:r>
              <a:rPr lang="en-US" dirty="0" smtClean="0"/>
              <a:t>Try </a:t>
            </a:r>
            <a:r>
              <a:rPr lang="en-US" dirty="0"/>
              <a:t>to light the </a:t>
            </a:r>
            <a:r>
              <a:rPr lang="en-US" dirty="0" smtClean="0"/>
              <a:t>fire.</a:t>
            </a:r>
          </a:p>
          <a:p>
            <a:r>
              <a:rPr lang="en-US" dirty="0" smtClean="0"/>
              <a:t>I </a:t>
            </a:r>
            <a:r>
              <a:rPr lang="en-US" dirty="0"/>
              <a:t>lie down by the side of my </a:t>
            </a:r>
            <a:r>
              <a:rPr lang="en-US" dirty="0" smtClean="0"/>
              <a:t>bride</a:t>
            </a:r>
          </a:p>
          <a:p>
            <a:r>
              <a:rPr lang="en-US" dirty="0" smtClean="0"/>
              <a:t>Fleet </a:t>
            </a:r>
            <a:r>
              <a:rPr lang="en-US" dirty="0"/>
              <a:t>feet sweep by sleeping </a:t>
            </a:r>
            <a:r>
              <a:rPr lang="en-US" dirty="0" smtClean="0"/>
              <a:t>geese</a:t>
            </a:r>
          </a:p>
          <a:p>
            <a:r>
              <a:rPr lang="en-US" dirty="0" smtClean="0"/>
              <a:t>Pink </a:t>
            </a:r>
            <a:r>
              <a:rPr lang="en-US" dirty="0"/>
              <a:t>Floyd’s “Hear the lark and harken to the barking of the dark fox gone to ground”</a:t>
            </a:r>
          </a:p>
          <a:p>
            <a:endParaRPr lang="en-US" dirty="0"/>
          </a:p>
        </p:txBody>
      </p:sp>
    </p:spTree>
    <p:extLst>
      <p:ext uri="{BB962C8B-B14F-4D97-AF65-F5344CB8AC3E}">
        <p14:creationId xmlns:p14="http://schemas.microsoft.com/office/powerpoint/2010/main" val="3738676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7024744" cy="1143000"/>
          </a:xfrm>
        </p:spPr>
        <p:txBody>
          <a:bodyPr/>
          <a:lstStyle/>
          <a:p>
            <a:r>
              <a:rPr lang="en-US" dirty="0" smtClean="0"/>
              <a:t>Consonance</a:t>
            </a:r>
            <a:endParaRPr lang="en-US" dirty="0"/>
          </a:p>
        </p:txBody>
      </p:sp>
      <p:sp>
        <p:nvSpPr>
          <p:cNvPr id="3" name="Content Placeholder 2"/>
          <p:cNvSpPr>
            <a:spLocks noGrp="1"/>
          </p:cNvSpPr>
          <p:nvPr>
            <p:ph idx="1"/>
          </p:nvPr>
        </p:nvSpPr>
        <p:spPr>
          <a:xfrm>
            <a:off x="1967753" y="1044390"/>
            <a:ext cx="8166847" cy="5204011"/>
          </a:xfrm>
        </p:spPr>
        <p:txBody>
          <a:bodyPr>
            <a:normAutofit/>
          </a:bodyPr>
          <a:lstStyle/>
          <a:p>
            <a:r>
              <a:rPr lang="en-US" dirty="0"/>
              <a:t>[</a:t>
            </a:r>
            <a:r>
              <a:rPr lang="en-US" dirty="0" err="1"/>
              <a:t>kon-suh-nuhns</a:t>
            </a:r>
            <a:r>
              <a:rPr lang="en-US" dirty="0"/>
              <a:t>] </a:t>
            </a:r>
            <a:endParaRPr lang="en-US" dirty="0" smtClean="0"/>
          </a:p>
          <a:p>
            <a:endParaRPr lang="en-US" dirty="0"/>
          </a:p>
          <a:p>
            <a:r>
              <a:rPr lang="en-US" dirty="0" smtClean="0"/>
              <a:t>The repetition of consonant sounds at the end of words.</a:t>
            </a:r>
          </a:p>
          <a:p>
            <a:endParaRPr lang="en-US" dirty="0" smtClean="0"/>
          </a:p>
          <a:p>
            <a:r>
              <a:rPr lang="en-US" dirty="0" smtClean="0"/>
              <a:t>Examples: Stroke and luck and black</a:t>
            </a:r>
          </a:p>
          <a:p>
            <a:r>
              <a:rPr lang="en-US" dirty="0"/>
              <a:t>Lauryn Hill's lines from the </a:t>
            </a:r>
            <a:r>
              <a:rPr lang="en-US" dirty="0" err="1"/>
              <a:t>Fugees</a:t>
            </a:r>
            <a:r>
              <a:rPr lang="en-US" dirty="0"/>
              <a:t> 'Zealots' show consonance at work alongside rhyme: </a:t>
            </a:r>
            <a:endParaRPr lang="en-US" dirty="0" smtClean="0"/>
          </a:p>
          <a:p>
            <a:pPr marL="68580" indent="0">
              <a:buNone/>
            </a:pPr>
            <a:r>
              <a:rPr lang="en-US" dirty="0"/>
              <a:t>	</a:t>
            </a:r>
            <a:r>
              <a:rPr lang="en-US" dirty="0" smtClean="0"/>
              <a:t>Rap </a:t>
            </a:r>
            <a:r>
              <a:rPr lang="en-US" dirty="0"/>
              <a:t>rej</a:t>
            </a:r>
            <a:r>
              <a:rPr lang="en-US" i="1" dirty="0"/>
              <a:t>ec</a:t>
            </a:r>
            <a:r>
              <a:rPr lang="en-US" dirty="0"/>
              <a:t>ts my tape d</a:t>
            </a:r>
            <a:r>
              <a:rPr lang="en-US" i="1" dirty="0"/>
              <a:t>ec</a:t>
            </a:r>
            <a:r>
              <a:rPr lang="en-US" dirty="0"/>
              <a:t>k, ej</a:t>
            </a:r>
            <a:r>
              <a:rPr lang="en-US" i="1" dirty="0"/>
              <a:t>ec</a:t>
            </a:r>
            <a:r>
              <a:rPr lang="en-US" dirty="0"/>
              <a:t>ts proj</a:t>
            </a:r>
            <a:r>
              <a:rPr lang="en-US" i="1" dirty="0"/>
              <a:t>ec</a:t>
            </a:r>
            <a:r>
              <a:rPr lang="en-US" dirty="0"/>
              <a:t>t</a:t>
            </a:r>
            <a:r>
              <a:rPr lang="en-US" i="1" dirty="0"/>
              <a:t>ile</a:t>
            </a:r>
            <a:r>
              <a:rPr lang="en-US" dirty="0"/>
              <a:t/>
            </a:r>
            <a:br>
              <a:rPr lang="en-US" dirty="0"/>
            </a:br>
            <a:r>
              <a:rPr lang="en-US" dirty="0" smtClean="0"/>
              <a:t>	Whether </a:t>
            </a:r>
            <a:r>
              <a:rPr lang="en-US" dirty="0"/>
              <a:t>Jew or Gent</a:t>
            </a:r>
            <a:r>
              <a:rPr lang="en-US" i="1" dirty="0"/>
              <a:t>ile</a:t>
            </a:r>
            <a:r>
              <a:rPr lang="en-US" dirty="0"/>
              <a:t>, I rank top percent</a:t>
            </a:r>
            <a:r>
              <a:rPr lang="en-US" i="1" dirty="0"/>
              <a:t>ile</a:t>
            </a:r>
            <a:r>
              <a:rPr lang="en-US" dirty="0"/>
              <a:t>,</a:t>
            </a:r>
            <a:br>
              <a:rPr lang="en-US" dirty="0"/>
            </a:br>
            <a:r>
              <a:rPr lang="en-US" dirty="0" smtClean="0"/>
              <a:t>	Many </a:t>
            </a:r>
            <a:r>
              <a:rPr lang="en-US" dirty="0"/>
              <a:t>st</a:t>
            </a:r>
            <a:r>
              <a:rPr lang="en-US" i="1" dirty="0"/>
              <a:t>yle</a:t>
            </a:r>
            <a:r>
              <a:rPr lang="en-US" dirty="0"/>
              <a:t>s, More powerful than </a:t>
            </a:r>
            <a:r>
              <a:rPr lang="en-US" i="1" dirty="0"/>
              <a:t>gamma rays</a:t>
            </a:r>
            <a:r>
              <a:rPr lang="en-US" dirty="0"/>
              <a:t/>
            </a:r>
            <a:br>
              <a:rPr lang="en-US" dirty="0"/>
            </a:br>
            <a:r>
              <a:rPr lang="en-US" dirty="0" smtClean="0"/>
              <a:t>	My </a:t>
            </a:r>
            <a:r>
              <a:rPr lang="en-US" i="1" dirty="0"/>
              <a:t>grammar pays</a:t>
            </a:r>
            <a:r>
              <a:rPr lang="en-US" dirty="0"/>
              <a:t>, like Carlos </a:t>
            </a:r>
            <a:r>
              <a:rPr lang="en-US" i="1" dirty="0"/>
              <a:t>Santana plays</a:t>
            </a:r>
            <a:endParaRPr lang="en-US" dirty="0"/>
          </a:p>
        </p:txBody>
      </p:sp>
    </p:spTree>
    <p:extLst>
      <p:ext uri="{BB962C8B-B14F-4D97-AF65-F5344CB8AC3E}">
        <p14:creationId xmlns:p14="http://schemas.microsoft.com/office/powerpoint/2010/main" val="11538658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7024744" cy="1143000"/>
          </a:xfrm>
        </p:spPr>
        <p:txBody>
          <a:bodyPr/>
          <a:lstStyle/>
          <a:p>
            <a:r>
              <a:rPr lang="en-US" dirty="0" smtClean="0"/>
              <a:t>Caesura</a:t>
            </a:r>
            <a:endParaRPr lang="en-US" dirty="0"/>
          </a:p>
        </p:txBody>
      </p:sp>
      <p:sp>
        <p:nvSpPr>
          <p:cNvPr id="3" name="Content Placeholder 2"/>
          <p:cNvSpPr>
            <a:spLocks noGrp="1"/>
          </p:cNvSpPr>
          <p:nvPr>
            <p:ph idx="1"/>
          </p:nvPr>
        </p:nvSpPr>
        <p:spPr>
          <a:xfrm>
            <a:off x="2438400" y="1594104"/>
            <a:ext cx="7620000" cy="5257800"/>
          </a:xfrm>
        </p:spPr>
        <p:txBody>
          <a:bodyPr>
            <a:normAutofit/>
          </a:bodyPr>
          <a:lstStyle/>
          <a:p>
            <a:r>
              <a:rPr lang="en-US" dirty="0"/>
              <a:t>[</a:t>
            </a:r>
            <a:r>
              <a:rPr lang="en-US" dirty="0" err="1"/>
              <a:t>si</a:t>
            </a:r>
            <a:r>
              <a:rPr lang="en-US" dirty="0"/>
              <a:t>-</a:t>
            </a:r>
            <a:r>
              <a:rPr lang="en-US" dirty="0" err="1"/>
              <a:t>zhoor</a:t>
            </a:r>
            <a:r>
              <a:rPr lang="en-US" dirty="0"/>
              <a:t>-uh, </a:t>
            </a:r>
            <a:r>
              <a:rPr lang="en-US" dirty="0" err="1"/>
              <a:t>siz</a:t>
            </a:r>
            <a:r>
              <a:rPr lang="en-US" dirty="0"/>
              <a:t>-</a:t>
            </a:r>
            <a:r>
              <a:rPr lang="en-US" dirty="0" err="1"/>
              <a:t>yoor</a:t>
            </a:r>
            <a:r>
              <a:rPr lang="en-US" dirty="0"/>
              <a:t>-uh]</a:t>
            </a:r>
          </a:p>
          <a:p>
            <a:endParaRPr lang="en-US" dirty="0" smtClean="0"/>
          </a:p>
          <a:p>
            <a:r>
              <a:rPr lang="en-US" dirty="0" smtClean="0"/>
              <a:t>A pause introduced into the reading of a line by a mark of punctuation.</a:t>
            </a:r>
          </a:p>
          <a:p>
            <a:endParaRPr lang="en-US" dirty="0" smtClean="0"/>
          </a:p>
          <a:p>
            <a:r>
              <a:rPr lang="en-US" dirty="0"/>
              <a:t>U</a:t>
            </a:r>
            <a:r>
              <a:rPr lang="en-US" dirty="0" smtClean="0"/>
              <a:t>sed </a:t>
            </a:r>
            <a:r>
              <a:rPr lang="en-US" dirty="0"/>
              <a:t>to emphasize the formal metrical construction of a line, but it more often introduces the cadence of natural speech patterns and habits of phrasing into the metrical scheme. </a:t>
            </a:r>
          </a:p>
          <a:p>
            <a:endParaRPr lang="en-US" dirty="0"/>
          </a:p>
        </p:txBody>
      </p:sp>
    </p:spTree>
    <p:extLst>
      <p:ext uri="{BB962C8B-B14F-4D97-AF65-F5344CB8AC3E}">
        <p14:creationId xmlns:p14="http://schemas.microsoft.com/office/powerpoint/2010/main" val="22624098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TotalTime>
  <Words>643</Words>
  <Application>Microsoft Office PowerPoint</Application>
  <PresentationFormat>Widescreen</PresentationFormat>
  <Paragraphs>92</Paragraphs>
  <Slides>13</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Century Gothic</vt:lpstr>
      <vt:lpstr>Wingdings 2</vt:lpstr>
      <vt:lpstr>Austin</vt:lpstr>
      <vt:lpstr>Vocabulary #10</vt:lpstr>
      <vt:lpstr>Agency</vt:lpstr>
      <vt:lpstr>Scansion</vt:lpstr>
      <vt:lpstr>Enjambment</vt:lpstr>
      <vt:lpstr>Pentameter</vt:lpstr>
      <vt:lpstr>Alliteration</vt:lpstr>
      <vt:lpstr>Assonance</vt:lpstr>
      <vt:lpstr>Consonance</vt:lpstr>
      <vt:lpstr>Caesura</vt:lpstr>
      <vt:lpstr>Caesura  (cont’d)</vt:lpstr>
      <vt:lpstr>Tercet (terza rima)</vt:lpstr>
      <vt:lpstr>Anaphora</vt:lpstr>
      <vt:lpstr>Anaphora (cont’d)</vt:lpstr>
    </vt:vector>
  </TitlesOfParts>
  <Company>Sweetwater Union High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Vocabulary #10</dc:title>
  <dc:creator>Michelle Clark-Cadwell</dc:creator>
  <cp:lastModifiedBy>Michelle Clark-Cadwell</cp:lastModifiedBy>
  <cp:revision>1</cp:revision>
  <dcterms:created xsi:type="dcterms:W3CDTF">2016-10-07T23:13:24Z</dcterms:created>
  <dcterms:modified xsi:type="dcterms:W3CDTF">2016-10-07T23:16:03Z</dcterms:modified>
</cp:coreProperties>
</file>